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8" r:id="rId2"/>
    <p:sldId id="277" r:id="rId3"/>
    <p:sldId id="302" r:id="rId4"/>
    <p:sldId id="278" r:id="rId5"/>
    <p:sldId id="292" r:id="rId6"/>
    <p:sldId id="296" r:id="rId7"/>
    <p:sldId id="279" r:id="rId8"/>
    <p:sldId id="301" r:id="rId9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CC"/>
    <a:srgbClr val="69EB35"/>
    <a:srgbClr val="0F51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560" autoAdjust="0"/>
  </p:normalViewPr>
  <p:slideViewPr>
    <p:cSldViewPr>
      <p:cViewPr>
        <p:scale>
          <a:sx n="100" d="100"/>
          <a:sy n="100" d="100"/>
        </p:scale>
        <p:origin x="-186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3C5B02-741F-4AB2-BCB2-58D1A692FEA7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B4DDB-E451-4285-986E-F25F98F65EA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sz="2000" b="1" dirty="0" smtClean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sz="1200" b="1" i="0" dirty="0" smtClean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sz="1200" b="1" dirty="0" smtClean="0">
              <a:latin typeface="+mn-ea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CB4DDB-E451-4285-986E-F25F98F65EA6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0837C-489D-407A-BB79-2536346377C9}" type="datetimeFigureOut">
              <a:rPr lang="ko-KR" altLang="en-US" smtClean="0"/>
              <a:pPr/>
              <a:t>2014-12-12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8E07A9-3817-4C9D-9B88-26A0C9A9966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2014\기타\국립생태원 이미지 사진_141111\생태원 전경 및 건물\093000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"/>
            <a:ext cx="9144000" cy="6858024"/>
          </a:xfrm>
          <a:prstGeom prst="rect">
            <a:avLst/>
          </a:prstGeom>
          <a:noFill/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142844" y="1268760"/>
            <a:ext cx="885831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4800" b="1" dirty="0" smtClean="0">
                <a:solidFill>
                  <a:srgbClr val="FFFF00"/>
                </a:solidFill>
                <a:latin typeface="+mn-ea"/>
                <a:ea typeface="+mn-ea"/>
              </a:rPr>
              <a:t>’</a:t>
            </a:r>
            <a:r>
              <a:rPr lang="en-US" altLang="ko-KR" sz="4800" b="1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4800" b="1" dirty="0" smtClean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부패방지 추진성과</a:t>
            </a:r>
            <a:endParaRPr lang="ko-KR" altLang="en-US" sz="4800" b="1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07092" y="5844621"/>
            <a:ext cx="280831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국 </a:t>
            </a:r>
            <a:r>
              <a:rPr lang="ko-KR" altLang="en-US" sz="3200" b="1" dirty="0" err="1" smtClean="0">
                <a:solidFill>
                  <a:schemeClr val="bg1"/>
                </a:solidFill>
                <a:latin typeface="+mn-ea"/>
              </a:rPr>
              <a:t>립</a:t>
            </a:r>
            <a:r>
              <a:rPr lang="ko-KR" altLang="en-US" sz="3200" b="1" dirty="0" smtClean="0">
                <a:solidFill>
                  <a:schemeClr val="bg1"/>
                </a:solidFill>
                <a:latin typeface="+mn-ea"/>
              </a:rPr>
              <a:t> 생 태 원 </a:t>
            </a:r>
            <a:endParaRPr lang="ko-KR" altLang="en-US" sz="3200" b="1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230157" y="2357430"/>
            <a:ext cx="8739218" cy="3844925"/>
            <a:chOff x="230157" y="2357430"/>
            <a:chExt cx="8739218" cy="3844925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1090613" y="2474925"/>
              <a:ext cx="3482975" cy="2668587"/>
            </a:xfrm>
            <a:custGeom>
              <a:avLst/>
              <a:gdLst>
                <a:gd name="T0" fmla="*/ 0 w 2027"/>
                <a:gd name="T1" fmla="*/ 1680 h 1681"/>
                <a:gd name="T2" fmla="*/ 2026 w 2027"/>
                <a:gd name="T3" fmla="*/ 0 h 1681"/>
                <a:gd name="T4" fmla="*/ 1764 w 2027"/>
                <a:gd name="T5" fmla="*/ 1680 h 1681"/>
                <a:gd name="T6" fmla="*/ 0 w 2027"/>
                <a:gd name="T7" fmla="*/ 1680 h 168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27"/>
                <a:gd name="T13" fmla="*/ 0 h 1681"/>
                <a:gd name="T14" fmla="*/ 2027 w 2027"/>
                <a:gd name="T15" fmla="*/ 1681 h 168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27" h="1681">
                  <a:moveTo>
                    <a:pt x="0" y="1680"/>
                  </a:moveTo>
                  <a:lnTo>
                    <a:pt x="2026" y="0"/>
                  </a:lnTo>
                  <a:lnTo>
                    <a:pt x="1764" y="1680"/>
                  </a:lnTo>
                  <a:lnTo>
                    <a:pt x="0" y="1680"/>
                  </a:lnTo>
                </a:path>
              </a:pathLst>
            </a:custGeom>
            <a:gradFill rotWithShape="0">
              <a:gsLst>
                <a:gs pos="0">
                  <a:srgbClr val="C0C0C0"/>
                </a:gs>
                <a:gs pos="100000">
                  <a:srgbClr val="ECECEC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1090613" y="5159368"/>
              <a:ext cx="3030537" cy="1042987"/>
            </a:xfrm>
            <a:prstGeom prst="rect">
              <a:avLst/>
            </a:prstGeom>
            <a:gradFill rotWithShape="1">
              <a:gsLst>
                <a:gs pos="0">
                  <a:srgbClr val="000066">
                    <a:alpha val="89998"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algn="ctr" eaLnBrk="0" latinLnBrk="0" hangingPunct="0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ko-KR" altLang="en-US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감사</a:t>
              </a:r>
              <a:r>
                <a:rPr lang="en-US" altLang="ko-KR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lang="ko-KR" altLang="en-US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감찰 강화</a:t>
              </a:r>
              <a:endParaRPr lang="ko-KR" altLang="en-US" sz="22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sym typeface="Arial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133850" y="2398705"/>
              <a:ext cx="439738" cy="3797300"/>
            </a:xfrm>
            <a:custGeom>
              <a:avLst/>
              <a:gdLst>
                <a:gd name="T0" fmla="*/ 0 w 277"/>
                <a:gd name="T1" fmla="*/ 2391 h 2392"/>
                <a:gd name="T2" fmla="*/ 0 w 277"/>
                <a:gd name="T3" fmla="*/ 1730 h 2392"/>
                <a:gd name="T4" fmla="*/ 276 w 277"/>
                <a:gd name="T5" fmla="*/ 0 h 2392"/>
                <a:gd name="T6" fmla="*/ 0 w 277"/>
                <a:gd name="T7" fmla="*/ 2391 h 23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7"/>
                <a:gd name="T13" fmla="*/ 0 h 2392"/>
                <a:gd name="T14" fmla="*/ 277 w 277"/>
                <a:gd name="T15" fmla="*/ 2392 h 23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7" h="2392">
                  <a:moveTo>
                    <a:pt x="0" y="2391"/>
                  </a:moveTo>
                  <a:lnTo>
                    <a:pt x="0" y="1730"/>
                  </a:lnTo>
                  <a:lnTo>
                    <a:pt x="276" y="0"/>
                  </a:lnTo>
                  <a:lnTo>
                    <a:pt x="0" y="2391"/>
                  </a:lnTo>
                </a:path>
              </a:pathLst>
            </a:custGeom>
            <a:gradFill rotWithShape="0">
              <a:gsLst>
                <a:gs pos="0">
                  <a:srgbClr val="999999"/>
                </a:gs>
                <a:gs pos="100000">
                  <a:srgbClr val="C0C0C0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4572000" y="2454268"/>
              <a:ext cx="3560763" cy="2649537"/>
            </a:xfrm>
            <a:custGeom>
              <a:avLst/>
              <a:gdLst>
                <a:gd name="T0" fmla="*/ 2016 w 2017"/>
                <a:gd name="T1" fmla="*/ 1668 h 1669"/>
                <a:gd name="T2" fmla="*/ 0 w 2017"/>
                <a:gd name="T3" fmla="*/ 0 h 1669"/>
                <a:gd name="T4" fmla="*/ 252 w 2017"/>
                <a:gd name="T5" fmla="*/ 1668 h 1669"/>
                <a:gd name="T6" fmla="*/ 2016 w 2017"/>
                <a:gd name="T7" fmla="*/ 1668 h 166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017"/>
                <a:gd name="T13" fmla="*/ 0 h 1669"/>
                <a:gd name="T14" fmla="*/ 2017 w 2017"/>
                <a:gd name="T15" fmla="*/ 1669 h 166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017" h="1669">
                  <a:moveTo>
                    <a:pt x="2016" y="1668"/>
                  </a:moveTo>
                  <a:lnTo>
                    <a:pt x="0" y="0"/>
                  </a:lnTo>
                  <a:lnTo>
                    <a:pt x="252" y="1668"/>
                  </a:lnTo>
                  <a:lnTo>
                    <a:pt x="2016" y="1668"/>
                  </a:lnTo>
                </a:path>
              </a:pathLst>
            </a:custGeom>
            <a:gradFill rotWithShape="0">
              <a:gsLst>
                <a:gs pos="0">
                  <a:srgbClr val="C0C0C0"/>
                </a:gs>
                <a:gs pos="100000">
                  <a:srgbClr val="ECECEC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 flipH="1">
              <a:off x="5011738" y="5127618"/>
              <a:ext cx="3114675" cy="1042987"/>
            </a:xfrm>
            <a:prstGeom prst="rect">
              <a:avLst/>
            </a:prstGeom>
            <a:gradFill rotWithShape="1">
              <a:gsLst>
                <a:gs pos="0">
                  <a:srgbClr val="0066FF">
                    <a:alpha val="89998"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algn="ctr" eaLnBrk="0" latinLnBrk="0" hangingPunct="0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ko-KR" altLang="en-US" sz="2200" dirty="0" smtClean="0">
                  <a:latin typeface="HY견고딕" pitchFamily="18" charset="-127"/>
                  <a:ea typeface="HY견고딕" pitchFamily="18" charset="-127"/>
                </a:rPr>
                <a:t>시행</a:t>
              </a:r>
              <a:r>
                <a:rPr lang="en-US" altLang="ko-KR" sz="2200" dirty="0" smtClean="0"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lang="ko-KR" altLang="en-US" sz="2200" dirty="0" err="1" smtClean="0">
                  <a:latin typeface="HY견고딕" pitchFamily="18" charset="-127"/>
                  <a:ea typeface="HY견고딕" pitchFamily="18" charset="-127"/>
                </a:rPr>
                <a:t>환류</a:t>
              </a:r>
              <a:endParaRPr lang="ko-KR" altLang="en-US" sz="22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4572000" y="2397118"/>
              <a:ext cx="439738" cy="3797300"/>
            </a:xfrm>
            <a:custGeom>
              <a:avLst/>
              <a:gdLst>
                <a:gd name="T0" fmla="*/ 276 w 277"/>
                <a:gd name="T1" fmla="*/ 2391 h 2392"/>
                <a:gd name="T2" fmla="*/ 276 w 277"/>
                <a:gd name="T3" fmla="*/ 1730 h 2392"/>
                <a:gd name="T4" fmla="*/ 0 w 277"/>
                <a:gd name="T5" fmla="*/ 0 h 2392"/>
                <a:gd name="T6" fmla="*/ 276 w 277"/>
                <a:gd name="T7" fmla="*/ 2391 h 239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7"/>
                <a:gd name="T13" fmla="*/ 0 h 2392"/>
                <a:gd name="T14" fmla="*/ 277 w 277"/>
                <a:gd name="T15" fmla="*/ 2392 h 239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7" h="2392">
                  <a:moveTo>
                    <a:pt x="276" y="2391"/>
                  </a:moveTo>
                  <a:lnTo>
                    <a:pt x="276" y="1730"/>
                  </a:lnTo>
                  <a:lnTo>
                    <a:pt x="0" y="0"/>
                  </a:lnTo>
                  <a:lnTo>
                    <a:pt x="276" y="2391"/>
                  </a:lnTo>
                </a:path>
              </a:pathLst>
            </a:custGeom>
            <a:gradFill rotWithShape="0">
              <a:gsLst>
                <a:gs pos="0">
                  <a:srgbClr val="999999"/>
                </a:gs>
                <a:gs pos="100000">
                  <a:srgbClr val="C0C0C0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252382" y="3725855"/>
              <a:ext cx="2800350" cy="1042988"/>
            </a:xfrm>
            <a:prstGeom prst="rect">
              <a:avLst/>
            </a:prstGeom>
            <a:gradFill rotWithShape="1">
              <a:gsLst>
                <a:gs pos="0">
                  <a:srgbClr val="00CC00">
                    <a:alpha val="89998"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algn="ctr" eaLnBrk="0" latinLnBrk="0" hangingPunct="0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en-US" altLang="ko-KR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5</a:t>
              </a:r>
              <a:r>
                <a:rPr lang="ko-KR" altLang="en-US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대 핵심분야 추진</a:t>
              </a:r>
              <a:endParaRPr lang="ko-KR" altLang="en-US" sz="22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257145" y="2357430"/>
              <a:ext cx="4384675" cy="1336675"/>
            </a:xfrm>
            <a:custGeom>
              <a:avLst/>
              <a:gdLst>
                <a:gd name="T0" fmla="*/ 0 w 2762"/>
                <a:gd name="T1" fmla="*/ 841 h 842"/>
                <a:gd name="T2" fmla="*/ 2761 w 2762"/>
                <a:gd name="T3" fmla="*/ 0 h 842"/>
                <a:gd name="T4" fmla="*/ 1802 w 2762"/>
                <a:gd name="T5" fmla="*/ 841 h 842"/>
                <a:gd name="T6" fmla="*/ 0 w 2762"/>
                <a:gd name="T7" fmla="*/ 841 h 84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62"/>
                <a:gd name="T13" fmla="*/ 0 h 842"/>
                <a:gd name="T14" fmla="*/ 2762 w 2762"/>
                <a:gd name="T15" fmla="*/ 842 h 84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62" h="842">
                  <a:moveTo>
                    <a:pt x="0" y="841"/>
                  </a:moveTo>
                  <a:lnTo>
                    <a:pt x="2761" y="0"/>
                  </a:lnTo>
                  <a:lnTo>
                    <a:pt x="1802" y="841"/>
                  </a:lnTo>
                  <a:lnTo>
                    <a:pt x="0" y="841"/>
                  </a:lnTo>
                </a:path>
              </a:pathLst>
            </a:custGeom>
            <a:gradFill rotWithShape="0">
              <a:gsLst>
                <a:gs pos="0">
                  <a:srgbClr val="C0C0C0"/>
                </a:gs>
                <a:gs pos="100000">
                  <a:srgbClr val="ECECEC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3068607" y="2357430"/>
              <a:ext cx="1544638" cy="2384425"/>
            </a:xfrm>
            <a:custGeom>
              <a:avLst/>
              <a:gdLst>
                <a:gd name="T0" fmla="*/ 0 w 973"/>
                <a:gd name="T1" fmla="*/ 1501 h 1502"/>
                <a:gd name="T2" fmla="*/ 0 w 973"/>
                <a:gd name="T3" fmla="*/ 840 h 1502"/>
                <a:gd name="T4" fmla="*/ 972 w 973"/>
                <a:gd name="T5" fmla="*/ 0 h 1502"/>
                <a:gd name="T6" fmla="*/ 0 w 973"/>
                <a:gd name="T7" fmla="*/ 1501 h 150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73"/>
                <a:gd name="T13" fmla="*/ 0 h 1502"/>
                <a:gd name="T14" fmla="*/ 973 w 973"/>
                <a:gd name="T15" fmla="*/ 1502 h 150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73" h="1502">
                  <a:moveTo>
                    <a:pt x="0" y="1501"/>
                  </a:moveTo>
                  <a:lnTo>
                    <a:pt x="0" y="840"/>
                  </a:lnTo>
                  <a:lnTo>
                    <a:pt x="972" y="0"/>
                  </a:lnTo>
                  <a:lnTo>
                    <a:pt x="0" y="1501"/>
                  </a:lnTo>
                </a:path>
              </a:pathLst>
            </a:custGeom>
            <a:gradFill rotWithShape="0">
              <a:gsLst>
                <a:gs pos="0">
                  <a:srgbClr val="999999"/>
                </a:gs>
                <a:gs pos="100000">
                  <a:srgbClr val="C0C0C0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559300" y="2370130"/>
              <a:ext cx="4410075" cy="1335088"/>
            </a:xfrm>
            <a:custGeom>
              <a:avLst/>
              <a:gdLst>
                <a:gd name="T0" fmla="*/ 2777 w 2778"/>
                <a:gd name="T1" fmla="*/ 840 h 841"/>
                <a:gd name="T2" fmla="*/ 0 w 2778"/>
                <a:gd name="T3" fmla="*/ 0 h 841"/>
                <a:gd name="T4" fmla="*/ 983 w 2778"/>
                <a:gd name="T5" fmla="*/ 840 h 841"/>
                <a:gd name="T6" fmla="*/ 2777 w 2778"/>
                <a:gd name="T7" fmla="*/ 840 h 84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778"/>
                <a:gd name="T13" fmla="*/ 0 h 841"/>
                <a:gd name="T14" fmla="*/ 2778 w 2778"/>
                <a:gd name="T15" fmla="*/ 841 h 84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778" h="841">
                  <a:moveTo>
                    <a:pt x="2777" y="840"/>
                  </a:moveTo>
                  <a:lnTo>
                    <a:pt x="0" y="0"/>
                  </a:lnTo>
                  <a:lnTo>
                    <a:pt x="983" y="840"/>
                  </a:lnTo>
                  <a:lnTo>
                    <a:pt x="2777" y="840"/>
                  </a:lnTo>
                </a:path>
              </a:pathLst>
            </a:custGeom>
            <a:gradFill rotWithShape="0">
              <a:gsLst>
                <a:gs pos="0">
                  <a:srgbClr val="C0C0C0"/>
                </a:gs>
                <a:gs pos="100000">
                  <a:srgbClr val="ECECEC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4559300" y="2370130"/>
              <a:ext cx="1563688" cy="2382838"/>
            </a:xfrm>
            <a:custGeom>
              <a:avLst/>
              <a:gdLst>
                <a:gd name="T0" fmla="*/ 984 w 985"/>
                <a:gd name="T1" fmla="*/ 1500 h 1501"/>
                <a:gd name="T2" fmla="*/ 984 w 985"/>
                <a:gd name="T3" fmla="*/ 840 h 1501"/>
                <a:gd name="T4" fmla="*/ 0 w 985"/>
                <a:gd name="T5" fmla="*/ 0 h 1501"/>
                <a:gd name="T6" fmla="*/ 984 w 985"/>
                <a:gd name="T7" fmla="*/ 1500 h 150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5"/>
                <a:gd name="T13" fmla="*/ 0 h 1501"/>
                <a:gd name="T14" fmla="*/ 985 w 985"/>
                <a:gd name="T15" fmla="*/ 1501 h 150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5" h="1501">
                  <a:moveTo>
                    <a:pt x="984" y="1500"/>
                  </a:moveTo>
                  <a:lnTo>
                    <a:pt x="984" y="840"/>
                  </a:lnTo>
                  <a:lnTo>
                    <a:pt x="0" y="0"/>
                  </a:lnTo>
                  <a:lnTo>
                    <a:pt x="984" y="1500"/>
                  </a:lnTo>
                </a:path>
              </a:pathLst>
            </a:custGeom>
            <a:gradFill rotWithShape="0">
              <a:gsLst>
                <a:gs pos="0">
                  <a:srgbClr val="999999"/>
                </a:gs>
                <a:gs pos="100000">
                  <a:srgbClr val="C0C0C0"/>
                </a:gs>
              </a:gsLst>
              <a:lin ang="5400000" scaled="1"/>
            </a:gra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6126163" y="3709980"/>
              <a:ext cx="2800350" cy="1042988"/>
            </a:xfrm>
            <a:prstGeom prst="rect">
              <a:avLst/>
            </a:prstGeom>
            <a:gradFill rotWithShape="1">
              <a:gsLst>
                <a:gs pos="0">
                  <a:srgbClr val="FF0066">
                    <a:alpha val="89998"/>
                  </a:srgbClr>
                </a:gs>
                <a:gs pos="100000">
                  <a:srgbClr val="FFFFFF"/>
                </a:gs>
              </a:gsLst>
              <a:lin ang="5400000" scaled="1"/>
            </a:gra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 anchor="ctr"/>
            <a:lstStyle/>
            <a:p>
              <a:pPr algn="ctr" eaLnBrk="0" latinLnBrk="0" hangingPunct="0">
                <a:lnSpc>
                  <a:spcPct val="90000"/>
                </a:lnSpc>
                <a:spcBef>
                  <a:spcPct val="0"/>
                </a:spcBef>
                <a:buFontTx/>
                <a:buNone/>
              </a:pPr>
              <a:r>
                <a:rPr lang="ko-KR" altLang="en-US" sz="22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청렴의식 제고</a:t>
              </a:r>
              <a:endParaRPr lang="ko-KR" altLang="en-US" sz="22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21" name="AutoShape 18"/>
            <p:cNvSpPr>
              <a:spLocks noChangeArrowheads="1"/>
            </p:cNvSpPr>
            <p:nvPr/>
          </p:nvSpPr>
          <p:spPr bwMode="auto">
            <a:xfrm>
              <a:off x="230157" y="3743318"/>
              <a:ext cx="2762250" cy="165100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chemeClr val="bg1">
                    <a:alpha val="75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2" name="AutoShape 19"/>
            <p:cNvSpPr>
              <a:spLocks noChangeArrowheads="1"/>
            </p:cNvSpPr>
            <p:nvPr/>
          </p:nvSpPr>
          <p:spPr bwMode="auto">
            <a:xfrm>
              <a:off x="6143625" y="3713155"/>
              <a:ext cx="2762250" cy="165100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chemeClr val="bg1">
                    <a:alpha val="75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20"/>
            <p:cNvSpPr>
              <a:spLocks noChangeArrowheads="1"/>
            </p:cNvSpPr>
            <p:nvPr/>
          </p:nvSpPr>
          <p:spPr bwMode="auto">
            <a:xfrm>
              <a:off x="1090613" y="5178418"/>
              <a:ext cx="3024187" cy="215900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chemeClr val="bg1">
                    <a:alpha val="75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21"/>
            <p:cNvSpPr>
              <a:spLocks noChangeArrowheads="1"/>
            </p:cNvSpPr>
            <p:nvPr/>
          </p:nvSpPr>
          <p:spPr bwMode="auto">
            <a:xfrm>
              <a:off x="5016500" y="5145080"/>
              <a:ext cx="3097213" cy="215900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0">
                  <a:schemeClr val="bg1">
                    <a:alpha val="75998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</p:grpSp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중점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추진과제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8" name="Group 15"/>
          <p:cNvGrpSpPr>
            <a:grpSpLocks/>
          </p:cNvGrpSpPr>
          <p:nvPr/>
        </p:nvGrpSpPr>
        <p:grpSpPr bwMode="auto">
          <a:xfrm>
            <a:off x="755650" y="1484314"/>
            <a:ext cx="7632700" cy="1015992"/>
            <a:chOff x="657" y="845"/>
            <a:chExt cx="4808" cy="953"/>
          </a:xfrm>
        </p:grpSpPr>
        <p:sp>
          <p:nvSpPr>
            <p:cNvPr id="19" name="AutoShape 16"/>
            <p:cNvSpPr>
              <a:spLocks noChangeArrowheads="1"/>
            </p:cNvSpPr>
            <p:nvPr/>
          </p:nvSpPr>
          <p:spPr bwMode="auto">
            <a:xfrm>
              <a:off x="657" y="845"/>
              <a:ext cx="4808" cy="953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FFCC99">
                    <a:gamma/>
                    <a:tint val="43529"/>
                    <a:invGamma/>
                  </a:srgbClr>
                </a:gs>
                <a:gs pos="100000">
                  <a:srgbClr val="FFCC99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>
              <a:outerShdw dist="35921" dir="2700000" algn="ctr" rotWithShape="0">
                <a:srgbClr val="808080"/>
              </a:outerShdw>
            </a:effectLst>
          </p:spPr>
          <p:txBody>
            <a:bodyPr tIns="0" bIns="0" anchor="ctr"/>
            <a:lstStyle/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ko-KR" altLang="ko-KR" sz="1000">
                <a:solidFill>
                  <a:schemeClr val="tx1"/>
                </a:solidFill>
              </a:endParaRPr>
            </a:p>
          </p:txBody>
        </p:sp>
        <p:sp>
          <p:nvSpPr>
            <p:cNvPr id="20" name="AutoShape 17"/>
            <p:cNvSpPr>
              <a:spLocks noChangeArrowheads="1"/>
            </p:cNvSpPr>
            <p:nvPr/>
          </p:nvSpPr>
          <p:spPr bwMode="auto">
            <a:xfrm>
              <a:off x="694" y="876"/>
              <a:ext cx="4726" cy="87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66"/>
                </a:gs>
                <a:gs pos="100000">
                  <a:srgbClr val="FFFF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prstShdw prst="shdw17" dist="17961" dir="13500000">
                <a:srgbClr val="99993D"/>
              </a:prstShdw>
            </a:effectLst>
          </p:spPr>
          <p:txBody>
            <a:bodyPr wrap="none" anchor="ctr"/>
            <a:lstStyle/>
            <a:p>
              <a:pPr algn="l">
                <a:spcBef>
                  <a:spcPct val="0"/>
                </a:spcBef>
                <a:buFontTx/>
                <a:buNone/>
              </a:pPr>
              <a:r>
                <a:rPr lang="en-US" altLang="ko-KR" sz="2800" dirty="0">
                  <a:solidFill>
                    <a:schemeClr val="tx1"/>
                  </a:solidFill>
                </a:rPr>
                <a:t>  </a:t>
              </a:r>
              <a:r>
                <a:rPr lang="ko-KR" altLang="en-US" sz="2400" dirty="0" smtClean="0">
                  <a:latin typeface="HY견고딕" pitchFamily="18" charset="-127"/>
                  <a:ea typeface="HY견고딕" pitchFamily="18" charset="-127"/>
                </a:rPr>
                <a:t>정부의 강력한 </a:t>
              </a:r>
              <a:r>
                <a:rPr lang="ko-KR" altLang="en-US" sz="2400" dirty="0" err="1" smtClean="0">
                  <a:latin typeface="HY견고딕" pitchFamily="18" charset="-127"/>
                  <a:ea typeface="HY견고딕" pitchFamily="18" charset="-127"/>
                </a:rPr>
                <a:t>반부패</a:t>
              </a:r>
              <a:r>
                <a:rPr lang="ko-KR" altLang="en-US" sz="2400" dirty="0" smtClean="0">
                  <a:latin typeface="HY견고딕" pitchFamily="18" charset="-127"/>
                  <a:ea typeface="HY견고딕" pitchFamily="18" charset="-127"/>
                </a:rPr>
                <a:t> 정책 의지를 실현하고자</a:t>
              </a:r>
              <a:r>
                <a:rPr lang="ko-KR" altLang="en-US" sz="24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ko-KR" altLang="en-US" sz="2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endParaRPr>
            </a:p>
            <a:p>
              <a:pPr algn="l">
                <a:spcBef>
                  <a:spcPct val="0"/>
                </a:spcBef>
                <a:buFontTx/>
                <a:buNone/>
              </a:pPr>
              <a:r>
                <a:rPr lang="ko-KR" altLang="en-US" sz="24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     </a:t>
              </a:r>
              <a:r>
                <a:rPr lang="en-US" altLang="ko-KR" sz="2400" dirty="0" smtClean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“</a:t>
              </a:r>
              <a:r>
                <a:rPr lang="ko-KR" altLang="en-US" sz="2400" dirty="0" smtClean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내가 먼저 실천하는 청렴문화 활성화</a:t>
              </a:r>
              <a:r>
                <a:rPr lang="en-US" altLang="ko-KR" sz="2400" dirty="0" smtClean="0">
                  <a:solidFill>
                    <a:srgbClr val="0000CC"/>
                  </a:solidFill>
                  <a:latin typeface="HY견고딕" pitchFamily="18" charset="-127"/>
                  <a:ea typeface="HY견고딕" pitchFamily="18" charset="-127"/>
                </a:rPr>
                <a:t>”</a:t>
              </a:r>
              <a:r>
                <a:rPr lang="ko-KR" altLang="en-US" sz="2400" dirty="0" smtClean="0">
                  <a:solidFill>
                    <a:schemeClr val="tx1"/>
                  </a:solidFill>
                  <a:latin typeface="HY견고딕" pitchFamily="18" charset="-127"/>
                  <a:ea typeface="HY견고딕" pitchFamily="18" charset="-127"/>
                </a:rPr>
                <a:t>를 유도</a:t>
              </a:r>
              <a:endParaRPr lang="ko-KR" altLang="en-US" sz="2400" dirty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AutoShape 3"/>
          <p:cNvSpPr>
            <a:spLocks noChangeArrowheads="1"/>
          </p:cNvSpPr>
          <p:nvPr/>
        </p:nvSpPr>
        <p:spPr bwMode="auto">
          <a:xfrm>
            <a:off x="2071670" y="2714620"/>
            <a:ext cx="5027613" cy="1357322"/>
          </a:xfrm>
          <a:prstGeom prst="upArrow">
            <a:avLst>
              <a:gd name="adj1" fmla="val 69435"/>
              <a:gd name="adj2" fmla="val 46861"/>
            </a:avLst>
          </a:prstGeom>
          <a:gradFill rotWithShape="1">
            <a:gsLst>
              <a:gs pos="0">
                <a:srgbClr val="B2B2B2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000" tIns="46800" rIns="90000" bIns="46800" anchor="ctr"/>
          <a:lstStyle/>
          <a:p>
            <a:endParaRPr lang="ko-KR" altLang="en-US"/>
          </a:p>
        </p:txBody>
      </p:sp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추진현황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(5-1)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95288" y="1125538"/>
            <a:ext cx="8137525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en-US" altLang="ko-KR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대 핵심분야 추진</a:t>
            </a:r>
            <a:endParaRPr lang="ko-KR" altLang="en-US" sz="24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214282" y="3773477"/>
            <a:ext cx="1655787" cy="1655787"/>
            <a:chOff x="611188" y="3773477"/>
            <a:chExt cx="1655787" cy="1655787"/>
          </a:xfrm>
        </p:grpSpPr>
        <p:sp>
          <p:nvSpPr>
            <p:cNvPr id="15" name="Oval 4"/>
            <p:cNvSpPr>
              <a:spLocks noChangeArrowheads="1"/>
            </p:cNvSpPr>
            <p:nvPr/>
          </p:nvSpPr>
          <p:spPr bwMode="gray">
            <a:xfrm>
              <a:off x="611188" y="3773477"/>
              <a:ext cx="1655787" cy="1655787"/>
            </a:xfrm>
            <a:prstGeom prst="ellipse">
              <a:avLst/>
            </a:prstGeom>
            <a:gradFill rotWithShape="1">
              <a:gsLst>
                <a:gs pos="0">
                  <a:srgbClr val="D5E7DB">
                    <a:gamma/>
                    <a:tint val="3137"/>
                    <a:invGamma/>
                  </a:srgbClr>
                </a:gs>
                <a:gs pos="100000">
                  <a:srgbClr val="D5E7DB"/>
                </a:gs>
              </a:gsLst>
              <a:lin ang="5400000" scaled="1"/>
            </a:gradFill>
            <a:ln w="38100" algn="ctr">
              <a:solidFill>
                <a:srgbClr val="82B69A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>
                <a:spcAft>
                  <a:spcPct val="30000"/>
                </a:spcAft>
              </a:pPr>
              <a:endParaRPr kumimoji="0"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spcAft>
                  <a:spcPct val="30000"/>
                </a:spcAft>
              </a:pPr>
              <a:endParaRPr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lnSpc>
                  <a:spcPts val="500"/>
                </a:lnSpc>
                <a:spcAft>
                  <a:spcPct val="30000"/>
                </a:spcAft>
              </a:pPr>
              <a:endParaRPr kumimoji="0" lang="en-US" altLang="ko-KR" sz="1300" b="1" dirty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관람객 이용시설</a:t>
              </a:r>
              <a:endParaRPr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lnSpc>
                  <a:spcPts val="400"/>
                </a:lnSpc>
              </a:pPr>
              <a:endParaRPr kumimoji="0"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 실험실 폐수관리</a:t>
              </a:r>
              <a:endParaRPr kumimoji="0" lang="ko-KR" altLang="en-US" sz="13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19" name="Picture 1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1722" y="3832535"/>
              <a:ext cx="1494718" cy="74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0" name="AutoShape 12"/>
            <p:cNvSpPr>
              <a:spLocks noChangeArrowheads="1"/>
            </p:cNvSpPr>
            <p:nvPr/>
          </p:nvSpPr>
          <p:spPr bwMode="gray">
            <a:xfrm>
              <a:off x="899873" y="4143380"/>
              <a:ext cx="1081309" cy="307104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ko-KR" altLang="en-US" sz="16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국민안전 위해</a:t>
              </a:r>
              <a:endParaRPr kumimoji="0" lang="ko-KR" altLang="en-US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1964513" y="3773477"/>
            <a:ext cx="1655787" cy="1655787"/>
            <a:chOff x="611188" y="3773477"/>
            <a:chExt cx="1655787" cy="1655787"/>
          </a:xfrm>
        </p:grpSpPr>
        <p:sp>
          <p:nvSpPr>
            <p:cNvPr id="32" name="Oval 4"/>
            <p:cNvSpPr>
              <a:spLocks noChangeArrowheads="1"/>
            </p:cNvSpPr>
            <p:nvPr/>
          </p:nvSpPr>
          <p:spPr bwMode="gray">
            <a:xfrm>
              <a:off x="611188" y="3773477"/>
              <a:ext cx="1655787" cy="1655787"/>
            </a:xfrm>
            <a:prstGeom prst="ellipse">
              <a:avLst/>
            </a:prstGeom>
            <a:gradFill rotWithShape="1">
              <a:gsLst>
                <a:gs pos="0">
                  <a:srgbClr val="D5E7DB">
                    <a:gamma/>
                    <a:tint val="3137"/>
                    <a:invGamma/>
                  </a:srgbClr>
                </a:gs>
                <a:gs pos="100000">
                  <a:srgbClr val="D5E7DB"/>
                </a:gs>
              </a:gsLst>
              <a:lin ang="5400000" scaled="1"/>
            </a:gradFill>
            <a:ln w="38100" algn="ctr">
              <a:solidFill>
                <a:srgbClr val="82B69A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>
                <a:spcAft>
                  <a:spcPct val="30000"/>
                </a:spcAft>
              </a:pPr>
              <a:endParaRPr kumimoji="0"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spcAft>
                  <a:spcPct val="30000"/>
                </a:spcAft>
              </a:pPr>
              <a:endParaRPr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lnSpc>
                  <a:spcPts val="500"/>
                </a:lnSpc>
                <a:spcAft>
                  <a:spcPct val="30000"/>
                </a:spcAft>
              </a:pPr>
              <a:endParaRPr kumimoji="0" lang="en-US" altLang="ko-KR" sz="1300" b="1" dirty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생태 연구비 집행</a:t>
              </a:r>
              <a:endParaRPr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lnSpc>
                  <a:spcPts val="400"/>
                </a:lnSpc>
              </a:pPr>
              <a:endParaRPr kumimoji="0"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 시약</a:t>
              </a:r>
              <a:r>
                <a:rPr kumimoji="0" lang="en-US" altLang="ko-KR" sz="1300" dirty="0" smtClean="0">
                  <a:latin typeface="HY헤드라인M" pitchFamily="18" charset="-127"/>
                  <a:ea typeface="HY헤드라인M" pitchFamily="18" charset="-127"/>
                </a:rPr>
                <a:t>,</a:t>
              </a: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실험장비</a:t>
              </a:r>
              <a:r>
                <a:rPr kumimoji="0" lang="ko-KR" altLang="en-US" sz="500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관리</a:t>
              </a:r>
              <a:endParaRPr kumimoji="0" lang="ko-KR" altLang="en-US" sz="13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33" name="Picture 1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1722" y="3832535"/>
              <a:ext cx="1494718" cy="74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4" name="AutoShape 12"/>
            <p:cNvSpPr>
              <a:spLocks noChangeArrowheads="1"/>
            </p:cNvSpPr>
            <p:nvPr/>
          </p:nvSpPr>
          <p:spPr bwMode="gray">
            <a:xfrm>
              <a:off x="899873" y="4143380"/>
              <a:ext cx="1081309" cy="307104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ko-KR" altLang="en-US" sz="16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폐쇄적 직역</a:t>
              </a:r>
              <a:endParaRPr kumimoji="0" lang="ko-KR" altLang="en-US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3714744" y="3786190"/>
            <a:ext cx="1655787" cy="1655787"/>
            <a:chOff x="611188" y="3773477"/>
            <a:chExt cx="1655787" cy="1655787"/>
          </a:xfrm>
        </p:grpSpPr>
        <p:sp>
          <p:nvSpPr>
            <p:cNvPr id="36" name="Oval 4"/>
            <p:cNvSpPr>
              <a:spLocks noChangeArrowheads="1"/>
            </p:cNvSpPr>
            <p:nvPr/>
          </p:nvSpPr>
          <p:spPr bwMode="gray">
            <a:xfrm>
              <a:off x="611188" y="3773477"/>
              <a:ext cx="1655787" cy="1655787"/>
            </a:xfrm>
            <a:prstGeom prst="ellipse">
              <a:avLst/>
            </a:prstGeom>
            <a:gradFill rotWithShape="1">
              <a:gsLst>
                <a:gs pos="0">
                  <a:srgbClr val="D5E7DB">
                    <a:gamma/>
                    <a:tint val="3137"/>
                    <a:invGamma/>
                  </a:srgbClr>
                </a:gs>
                <a:gs pos="100000">
                  <a:srgbClr val="D5E7DB"/>
                </a:gs>
              </a:gsLst>
              <a:lin ang="5400000" scaled="1"/>
            </a:gradFill>
            <a:ln w="38100" algn="ctr">
              <a:solidFill>
                <a:srgbClr val="82B69A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>
                <a:spcAft>
                  <a:spcPct val="30000"/>
                </a:spcAft>
              </a:pPr>
              <a:endParaRPr kumimoji="0"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spcAft>
                  <a:spcPct val="30000"/>
                </a:spcAft>
              </a:pPr>
              <a:endParaRPr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lnSpc>
                  <a:spcPts val="500"/>
                </a:lnSpc>
                <a:spcAft>
                  <a:spcPct val="30000"/>
                </a:spcAft>
              </a:pPr>
              <a:endParaRPr kumimoji="0" lang="en-US" altLang="ko-KR" sz="1300" b="1" dirty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buFontTx/>
                <a:buChar char="•"/>
              </a:pP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출연금 집행</a:t>
              </a:r>
              <a:endParaRPr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lnSpc>
                  <a:spcPts val="400"/>
                </a:lnSpc>
              </a:pPr>
              <a:endParaRPr kumimoji="0"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 공용차량 </a:t>
              </a:r>
              <a:r>
                <a:rPr kumimoji="0" lang="ko-KR" altLang="en-US" sz="1300" dirty="0" err="1" smtClean="0">
                  <a:latin typeface="HY헤드라인M" pitchFamily="18" charset="-127"/>
                  <a:ea typeface="HY헤드라인M" pitchFamily="18" charset="-127"/>
                </a:rPr>
                <a:t>사적운용</a:t>
              </a:r>
              <a:endParaRPr kumimoji="0" lang="ko-KR" altLang="en-US" sz="13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37" name="Picture 1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1722" y="3832535"/>
              <a:ext cx="1494718" cy="74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" name="AutoShape 12"/>
            <p:cNvSpPr>
              <a:spLocks noChangeArrowheads="1"/>
            </p:cNvSpPr>
            <p:nvPr/>
          </p:nvSpPr>
          <p:spPr bwMode="gray">
            <a:xfrm>
              <a:off x="899873" y="4143380"/>
              <a:ext cx="1081309" cy="307104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ko-KR" altLang="en-US" sz="16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국가재정 손실</a:t>
              </a:r>
              <a:endParaRPr kumimoji="0" lang="ko-KR" altLang="en-US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5464975" y="3786190"/>
            <a:ext cx="1655787" cy="1655787"/>
            <a:chOff x="611188" y="3773477"/>
            <a:chExt cx="1655787" cy="1655787"/>
          </a:xfrm>
        </p:grpSpPr>
        <p:sp>
          <p:nvSpPr>
            <p:cNvPr id="40" name="Oval 4"/>
            <p:cNvSpPr>
              <a:spLocks noChangeArrowheads="1"/>
            </p:cNvSpPr>
            <p:nvPr/>
          </p:nvSpPr>
          <p:spPr bwMode="gray">
            <a:xfrm>
              <a:off x="611188" y="3773477"/>
              <a:ext cx="1655787" cy="1655787"/>
            </a:xfrm>
            <a:prstGeom prst="ellipse">
              <a:avLst/>
            </a:prstGeom>
            <a:gradFill rotWithShape="1">
              <a:gsLst>
                <a:gs pos="0">
                  <a:srgbClr val="D5E7DB">
                    <a:gamma/>
                    <a:tint val="3137"/>
                    <a:invGamma/>
                  </a:srgbClr>
                </a:gs>
                <a:gs pos="100000">
                  <a:srgbClr val="D5E7DB"/>
                </a:gs>
              </a:gsLst>
              <a:lin ang="5400000" scaled="1"/>
            </a:gradFill>
            <a:ln w="38100" algn="ctr">
              <a:solidFill>
                <a:srgbClr val="82B69A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>
                <a:spcAft>
                  <a:spcPct val="30000"/>
                </a:spcAft>
              </a:pPr>
              <a:endParaRPr kumimoji="0"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spcAft>
                  <a:spcPct val="30000"/>
                </a:spcAft>
              </a:pPr>
              <a:endParaRPr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lnSpc>
                  <a:spcPts val="500"/>
                </a:lnSpc>
                <a:spcAft>
                  <a:spcPct val="30000"/>
                </a:spcAft>
              </a:pPr>
              <a:endParaRPr kumimoji="0" lang="en-US" altLang="ko-KR" sz="1300" b="1" dirty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생태자연도 지정</a:t>
              </a:r>
              <a:endParaRPr kumimoji="0" lang="ko-KR" altLang="en-US" sz="13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41" name="Picture 1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1722" y="3832535"/>
              <a:ext cx="1494718" cy="74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2" name="AutoShape 12"/>
            <p:cNvSpPr>
              <a:spLocks noChangeArrowheads="1"/>
            </p:cNvSpPr>
            <p:nvPr/>
          </p:nvSpPr>
          <p:spPr bwMode="gray">
            <a:xfrm>
              <a:off x="899873" y="4143380"/>
              <a:ext cx="1081309" cy="307104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ko-KR" altLang="en-US" sz="16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반복적 민생</a:t>
              </a:r>
              <a:endParaRPr kumimoji="0" lang="ko-KR" altLang="en-US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7215206" y="3786190"/>
            <a:ext cx="1655787" cy="1655787"/>
            <a:chOff x="611188" y="3773477"/>
            <a:chExt cx="1655787" cy="1655787"/>
          </a:xfrm>
        </p:grpSpPr>
        <p:sp>
          <p:nvSpPr>
            <p:cNvPr id="44" name="Oval 4"/>
            <p:cNvSpPr>
              <a:spLocks noChangeArrowheads="1"/>
            </p:cNvSpPr>
            <p:nvPr/>
          </p:nvSpPr>
          <p:spPr bwMode="gray">
            <a:xfrm>
              <a:off x="611188" y="3773477"/>
              <a:ext cx="1655787" cy="1655787"/>
            </a:xfrm>
            <a:prstGeom prst="ellipse">
              <a:avLst/>
            </a:prstGeom>
            <a:gradFill rotWithShape="1">
              <a:gsLst>
                <a:gs pos="0">
                  <a:srgbClr val="D5E7DB">
                    <a:gamma/>
                    <a:tint val="3137"/>
                    <a:invGamma/>
                  </a:srgbClr>
                </a:gs>
                <a:gs pos="100000">
                  <a:srgbClr val="D5E7DB"/>
                </a:gs>
              </a:gsLst>
              <a:lin ang="5400000" scaled="1"/>
            </a:gradFill>
            <a:ln w="38100" algn="ctr">
              <a:solidFill>
                <a:srgbClr val="82B69A"/>
              </a:solidFill>
              <a:round/>
              <a:headEnd/>
              <a:tailEnd/>
            </a:ln>
            <a:effectLst/>
          </p:spPr>
          <p:txBody>
            <a:bodyPr wrap="none" lIns="0" tIns="0" rIns="0" bIns="0" anchor="ctr"/>
            <a:lstStyle/>
            <a:p>
              <a:pPr>
                <a:spcAft>
                  <a:spcPct val="30000"/>
                </a:spcAft>
              </a:pPr>
              <a:endParaRPr kumimoji="0"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spcAft>
                  <a:spcPct val="30000"/>
                </a:spcAft>
              </a:pPr>
              <a:endParaRPr lang="en-US" altLang="ko-KR" sz="1300" b="1" dirty="0" smtClean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>
                <a:lnSpc>
                  <a:spcPts val="500"/>
                </a:lnSpc>
                <a:spcAft>
                  <a:spcPct val="30000"/>
                </a:spcAft>
              </a:pPr>
              <a:endParaRPr kumimoji="0" lang="en-US" altLang="ko-KR" sz="1300" b="1" dirty="0">
                <a:solidFill>
                  <a:srgbClr val="085544"/>
                </a:solidFill>
                <a:latin typeface="HY중고딕" pitchFamily="18" charset="-127"/>
                <a:ea typeface="HY중고딕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kumimoji="0"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물품</a:t>
              </a:r>
              <a:r>
                <a:rPr kumimoji="0" lang="en-US" altLang="ko-KR" sz="1300" b="1" dirty="0" smtClean="0">
                  <a:latin typeface="HY헤드라인M" pitchFamily="18" charset="-127"/>
                  <a:ea typeface="HY헤드라인M" pitchFamily="18" charset="-127"/>
                </a:rPr>
                <a:t>.</a:t>
              </a:r>
              <a:r>
                <a:rPr kumimoji="0" lang="ko-KR" altLang="en-US" sz="1300" b="1" dirty="0" smtClean="0">
                  <a:latin typeface="HY헤드라인M" pitchFamily="18" charset="-127"/>
                  <a:ea typeface="HY헤드라인M" pitchFamily="18" charset="-127"/>
                </a:rPr>
                <a:t>장비 구매 계약</a:t>
              </a:r>
              <a:endParaRPr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lnSpc>
                  <a:spcPts val="400"/>
                </a:lnSpc>
              </a:pPr>
              <a:endParaRPr kumimoji="0" lang="en-US" altLang="ko-KR" sz="1300" b="1" dirty="0" smtClean="0">
                <a:latin typeface="HY헤드라인M" pitchFamily="18" charset="-127"/>
                <a:ea typeface="HY헤드라인M" pitchFamily="18" charset="-127"/>
              </a:endParaRPr>
            </a:p>
            <a:p>
              <a:pPr algn="ctr">
                <a:buFontTx/>
                <a:buChar char="•"/>
              </a:pPr>
              <a:r>
                <a:rPr kumimoji="0" lang="ko-KR" altLang="en-US" sz="1300" dirty="0" smtClean="0">
                  <a:latin typeface="HY헤드라인M" pitchFamily="18" charset="-127"/>
                  <a:ea typeface="HY헤드라인M" pitchFamily="18" charset="-127"/>
                </a:rPr>
                <a:t> 직원 채용</a:t>
              </a:r>
              <a:endParaRPr kumimoji="0" lang="ko-KR" altLang="en-US" sz="13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pic>
          <p:nvPicPr>
            <p:cNvPr id="45" name="Picture 1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91722" y="3832535"/>
              <a:ext cx="1494718" cy="74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6" name="AutoShape 12"/>
            <p:cNvSpPr>
              <a:spLocks noChangeArrowheads="1"/>
            </p:cNvSpPr>
            <p:nvPr/>
          </p:nvSpPr>
          <p:spPr bwMode="gray">
            <a:xfrm>
              <a:off x="899873" y="4143380"/>
              <a:ext cx="1081309" cy="307104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ko-KR" altLang="en-US" sz="1600" dirty="0" smtClean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공정성 훼손</a:t>
              </a:r>
              <a:endParaRPr kumimoji="0" lang="ko-KR" altLang="en-US" sz="16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grpSp>
        <p:nvGrpSpPr>
          <p:cNvPr id="47" name="그룹 46"/>
          <p:cNvGrpSpPr/>
          <p:nvPr/>
        </p:nvGrpSpPr>
        <p:grpSpPr>
          <a:xfrm>
            <a:off x="1905019" y="1857364"/>
            <a:ext cx="5381625" cy="857256"/>
            <a:chOff x="1905019" y="1857364"/>
            <a:chExt cx="5381625" cy="857256"/>
          </a:xfrm>
        </p:grpSpPr>
        <p:sp>
          <p:nvSpPr>
            <p:cNvPr id="50" name="AutoShape 5"/>
            <p:cNvSpPr>
              <a:spLocks noChangeArrowheads="1"/>
            </p:cNvSpPr>
            <p:nvPr/>
          </p:nvSpPr>
          <p:spPr bwMode="gray">
            <a:xfrm>
              <a:off x="1905019" y="1857364"/>
              <a:ext cx="5381625" cy="857256"/>
            </a:xfrm>
            <a:prstGeom prst="roundRect">
              <a:avLst>
                <a:gd name="adj" fmla="val 20106"/>
              </a:avLst>
            </a:prstGeom>
            <a:gradFill rotWithShape="1">
              <a:gsLst>
                <a:gs pos="0">
                  <a:srgbClr val="085544"/>
                </a:gs>
                <a:gs pos="100000">
                  <a:srgbClr val="085544">
                    <a:gamma/>
                    <a:shade val="50980"/>
                    <a:invGamma/>
                  </a:srgbClr>
                </a:gs>
              </a:gsLst>
              <a:lin ang="5400000" scaled="1"/>
            </a:gradFill>
            <a:ln w="254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latinLnBrk="0"/>
              <a:endParaRPr kumimoji="0" lang="ko-KR" altLang="ko-KR" sz="1400" b="1">
                <a:latin typeface="굴림" charset="-127"/>
                <a:ea typeface="굴림" charset="-127"/>
              </a:endParaRPr>
            </a:p>
          </p:txBody>
        </p:sp>
        <p:sp>
          <p:nvSpPr>
            <p:cNvPr id="51" name="AutoShape 6"/>
            <p:cNvSpPr>
              <a:spLocks noChangeArrowheads="1"/>
            </p:cNvSpPr>
            <p:nvPr/>
          </p:nvSpPr>
          <p:spPr bwMode="gray">
            <a:xfrm>
              <a:off x="2030432" y="1900866"/>
              <a:ext cx="5111750" cy="731867"/>
            </a:xfrm>
            <a:prstGeom prst="roundRect">
              <a:avLst>
                <a:gd name="adj" fmla="val 20106"/>
              </a:avLst>
            </a:prstGeom>
            <a:noFill/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latinLnBrk="0"/>
              <a:r>
                <a:rPr kumimoji="0" lang="en-US" altLang="ko-KR" sz="24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『</a:t>
              </a:r>
              <a:r>
                <a:rPr kumimoji="0" lang="ko-KR" altLang="en-US" sz="24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특정감사</a:t>
              </a:r>
              <a:r>
                <a:rPr kumimoji="0" lang="en-US" altLang="ko-KR" sz="2400" dirty="0" smtClean="0">
                  <a:solidFill>
                    <a:srgbClr val="FFFF00"/>
                  </a:solidFill>
                  <a:latin typeface="HY견고딕" pitchFamily="18" charset="-127"/>
                  <a:ea typeface="HY견고딕" pitchFamily="18" charset="-127"/>
                </a:rPr>
                <a:t>』</a:t>
              </a:r>
              <a:r>
                <a:rPr kumimoji="0" lang="ko-KR" altLang="en-US" sz="24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를 통한 취약요소의 점검</a:t>
              </a:r>
              <a:endParaRPr kumimoji="0" lang="ko-KR" altLang="en-US" sz="2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2" name="Freeform 7"/>
            <p:cNvSpPr>
              <a:spLocks/>
            </p:cNvSpPr>
            <p:nvPr/>
          </p:nvSpPr>
          <p:spPr bwMode="gray">
            <a:xfrm>
              <a:off x="1949469" y="1934133"/>
              <a:ext cx="369888" cy="447820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0" y="589"/>
                </a:cxn>
                <a:cxn ang="0">
                  <a:pos x="161" y="174"/>
                </a:cxn>
                <a:cxn ang="0">
                  <a:pos x="589" y="0"/>
                </a:cxn>
                <a:cxn ang="0">
                  <a:pos x="118" y="0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D5E7DB">
                    <a:gamma/>
                    <a:tint val="54510"/>
                    <a:invGamma/>
                  </a:srgbClr>
                </a:gs>
                <a:gs pos="50000">
                  <a:srgbClr val="D5E7DB">
                    <a:alpha val="0"/>
                  </a:srgbClr>
                </a:gs>
                <a:gs pos="100000">
                  <a:srgbClr val="D5E7DB">
                    <a:gamma/>
                    <a:tint val="54510"/>
                    <a:invGamma/>
                  </a:srgbClr>
                </a:gs>
              </a:gsLst>
              <a:lin ang="27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추진현황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(5-2)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55650" y="167481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기간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대상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) 10.20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∼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10.31 /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전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본부</a:t>
            </a:r>
            <a:endParaRPr lang="ko-KR" altLang="en-US" sz="20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95288" y="1125538"/>
            <a:ext cx="8137525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en-US" altLang="ko-KR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대 핵심분야 추진</a:t>
            </a:r>
            <a:r>
              <a:rPr lang="ko-KR" altLang="en-US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특정감사 실시</a:t>
            </a:r>
            <a:endParaRPr lang="ko-KR" altLang="en-US" sz="20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755650" y="2149931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중점 점검사항</a:t>
            </a:r>
            <a:endParaRPr lang="ko-KR" altLang="en-US" sz="20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52448" y="5000636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처분 결과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) 9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건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시정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1, 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주의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3, 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개선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1, 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통보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2, </a:t>
            </a:r>
            <a:r>
              <a:rPr lang="ko-KR" altLang="en-US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권고 </a:t>
            </a:r>
            <a:r>
              <a:rPr lang="en-US" altLang="ko-KR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2)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000100" y="2625049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국민안전 위해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외부 위탁사업에 대한 관리 및 근무실태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1006507" y="3100167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폐쇄적 직역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연구비 집행 및 시약 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/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실험장비 관리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1000100" y="3575285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국가재정 손실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출연금 집행 및 공용차량 관리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000100" y="405040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반복적 민생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생태자연도 지정 관련 민원처리 실태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1000100" y="4525521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공정성 훼손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계약절차의 적정성 여부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추진현황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(5-3)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95288" y="1125538"/>
            <a:ext cx="8137525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청렴의식 제고</a:t>
            </a:r>
            <a:endParaRPr lang="ko-KR" altLang="en-US" sz="24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755650" y="167481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Wingdings" pitchFamily="2" charset="2"/>
              <a:buChar char="l"/>
            </a:pP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“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노조와 함께하는 청렴실천 </a:t>
            </a:r>
            <a:r>
              <a:rPr lang="ko-KR" altLang="en-US" sz="2000" dirty="0" err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서약식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”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및 청렴 특강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11.4 </a:t>
            </a:r>
            <a:endParaRPr lang="ko-KR" altLang="en-US" sz="20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1006507" y="2158998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강사 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/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참석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청렴윤리교육센터 박연정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 /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원장 등 임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직원 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152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명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1000100" y="2643182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특강 주제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나로부터 시작되는 청렴 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WAVE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3321835" y="3357562"/>
            <a:ext cx="2714644" cy="2714644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ko-KR" altLang="en-US" dirty="0"/>
          </a:p>
        </p:txBody>
      </p:sp>
      <p:sp>
        <p:nvSpPr>
          <p:cNvPr id="36" name="모서리가 둥근 직사각형 35"/>
          <p:cNvSpPr/>
          <p:nvPr/>
        </p:nvSpPr>
        <p:spPr>
          <a:xfrm>
            <a:off x="6143636" y="3357562"/>
            <a:ext cx="2714644" cy="2714644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solidFill>
              <a:srgbClr val="0000CC">
                <a:alpha val="82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ko-KR" altLang="en-US" dirty="0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500034" y="3357562"/>
            <a:ext cx="2714644" cy="2714644"/>
          </a:xfrm>
          <a:prstGeom prst="round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추진현황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(5-4)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95288" y="1125538"/>
            <a:ext cx="8137525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청렴의식 제고 </a:t>
            </a:r>
            <a:r>
              <a:rPr lang="en-US" altLang="ko-KR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계속</a:t>
            </a:r>
            <a:r>
              <a:rPr lang="en-US" altLang="ko-KR" sz="20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55650" y="167481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임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직원 행동강령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752448" y="5140340"/>
            <a:ext cx="8391552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감사실 직원 청렴강사 양성과정 수료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</a:t>
            </a:r>
            <a:r>
              <a:rPr lang="en-US" altLang="ko-KR" sz="2400" b="1" dirty="0" smtClean="0">
                <a:solidFill>
                  <a:srgbClr val="0000FF"/>
                </a:solidFill>
                <a:latin typeface="+mn-ea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9.15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∼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17 /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국민권익위원회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1006507" y="266496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이벤트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월 단위 주제 선정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퀴즈 메일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1000100" y="365511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정답자 포상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err="1" smtClean="0">
                <a:solidFill>
                  <a:srgbClr val="0000FF"/>
                </a:solidFill>
                <a:latin typeface="+mn-ea"/>
              </a:rPr>
              <a:t>온누리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 상품권 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3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만원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6000760" y="2285992"/>
            <a:ext cx="2714644" cy="2714644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en-US" altLang="ko-KR" dirty="0" smtClean="0">
              <a:solidFill>
                <a:srgbClr val="0000CC"/>
              </a:solidFill>
            </a:endParaRPr>
          </a:p>
          <a:p>
            <a:pPr algn="ctr"/>
            <a:endParaRPr lang="ko-KR" altLang="en-US" dirty="0"/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1000100" y="3160038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/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             </a:t>
            </a:r>
            <a:r>
              <a:rPr lang="en-US" altLang="ko-KR" sz="1000" dirty="0" smtClean="0">
                <a:solidFill>
                  <a:srgbClr val="0000FF"/>
                </a:solidFill>
                <a:latin typeface="+mn-ea"/>
              </a:rPr>
              <a:t> 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발송 후 정답자 선착순 선정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1000100" y="4150188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교육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정답자 선정 후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,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 퀴즈 주제 관련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1" name="Rectangle 7"/>
          <p:cNvSpPr>
            <a:spLocks noChangeArrowheads="1"/>
          </p:cNvSpPr>
          <p:nvPr/>
        </p:nvSpPr>
        <p:spPr bwMode="auto">
          <a:xfrm>
            <a:off x="1000100" y="464526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/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          </a:t>
            </a:r>
            <a:r>
              <a:rPr lang="ko-KR" altLang="en-US" sz="1400" dirty="0" smtClean="0">
                <a:solidFill>
                  <a:srgbClr val="0000FF"/>
                </a:solidFill>
                <a:latin typeface="+mn-ea"/>
              </a:rPr>
              <a:t> 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행동강령 교육자료 배부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32" name="Rectangle 5"/>
          <p:cNvSpPr>
            <a:spLocks noChangeArrowheads="1"/>
          </p:cNvSpPr>
          <p:nvPr/>
        </p:nvSpPr>
        <p:spPr bwMode="auto">
          <a:xfrm>
            <a:off x="752448" y="2169888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/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「주제 알아 맞추기 이벤트」및 교육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매월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브로셔 표지_3.jpg"/>
          <p:cNvPicPr>
            <a:picLocks noChangeAspect="1"/>
          </p:cNvPicPr>
          <p:nvPr/>
        </p:nvPicPr>
        <p:blipFill>
          <a:blip r:embed="rId3" cstate="print"/>
          <a:srcRect l="8823" r="1596"/>
          <a:stretch>
            <a:fillRect/>
          </a:stretch>
        </p:blipFill>
        <p:spPr>
          <a:xfrm>
            <a:off x="0" y="3857628"/>
            <a:ext cx="9144000" cy="3140968"/>
          </a:xfrm>
          <a:prstGeom prst="rect">
            <a:avLst/>
          </a:prstGeom>
        </p:spPr>
      </p:pic>
      <p:pic>
        <p:nvPicPr>
          <p:cNvPr id="8" name="그림 7" descr="국영문 로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817440" cy="908720"/>
          </a:xfrm>
          <a:prstGeom prst="rect">
            <a:avLst/>
          </a:prstGeom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95288" y="1125538"/>
            <a:ext cx="8137525" cy="5032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감사</a:t>
            </a:r>
            <a:r>
              <a:rPr lang="en-US" altLang="ko-KR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감찰 강화</a:t>
            </a:r>
            <a:endParaRPr lang="ko-KR" altLang="en-US" sz="24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395288" y="4207087"/>
            <a:ext cx="8137525" cy="792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SzPct val="125000"/>
              <a:buFont typeface="Webdings" pitchFamily="18" charset="2"/>
              <a:buChar char="&lt;"/>
            </a:pPr>
            <a:r>
              <a:rPr lang="ko-KR" altLang="en-US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시행</a:t>
            </a:r>
            <a:r>
              <a:rPr lang="en-US" altLang="ko-KR" sz="2400" dirty="0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400" dirty="0" err="1" smtClean="0">
                <a:solidFill>
                  <a:srgbClr val="009900"/>
                </a:solidFill>
                <a:latin typeface="HY견고딕" pitchFamily="18" charset="-127"/>
                <a:ea typeface="HY견고딕" pitchFamily="18" charset="-127"/>
              </a:rPr>
              <a:t>환류</a:t>
            </a:r>
            <a:endParaRPr lang="ko-KR" altLang="en-US" sz="2400" dirty="0">
              <a:solidFill>
                <a:srgbClr val="0099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1952658" y="261938"/>
            <a:ext cx="719134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latinLnBrk="0" hangingPunct="0"/>
            <a:r>
              <a:rPr lang="en-US" altLang="ko-KR" sz="4000" dirty="0" smtClean="0"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4000" dirty="0" smtClean="0">
                <a:latin typeface="HY견고딕" pitchFamily="18" charset="-127"/>
                <a:ea typeface="HY견고딕" pitchFamily="18" charset="-127"/>
              </a:rPr>
              <a:t>추진현황</a:t>
            </a:r>
            <a:r>
              <a:rPr lang="ko-KR" altLang="en-US" sz="2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(5-5)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55650" y="1626991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>
              <a:buFont typeface="Wingdings" pitchFamily="2" charset="2"/>
              <a:buChar char="l"/>
            </a:pPr>
            <a:r>
              <a:rPr lang="ko-KR" altLang="en-US" sz="2000" dirty="0" err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본부별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주요사업 추진실적 토의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주관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원장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회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006507" y="2057007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내용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주요 사업에 대한 계약방법 등 추진 계획과 결과 토의  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760413" y="4997464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추진상황 및 계획 대비 실적 점검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보고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일일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주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월 단위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000232" y="3347055"/>
            <a:ext cx="6422981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/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및 </a:t>
            </a:r>
            <a:r>
              <a:rPr lang="ko-KR" altLang="en-US" sz="2000" dirty="0" err="1" smtClean="0">
                <a:solidFill>
                  <a:srgbClr val="0000FF"/>
                </a:solidFill>
                <a:latin typeface="+mn-ea"/>
              </a:rPr>
              <a:t>일상감사시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 필수 점검사항을 목록화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9" name="Rectangle 5"/>
          <p:cNvSpPr>
            <a:spLocks noChangeArrowheads="1"/>
          </p:cNvSpPr>
          <p:nvPr/>
        </p:nvSpPr>
        <p:spPr bwMode="auto">
          <a:xfrm>
            <a:off x="755650" y="3777071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감사결과 정보공유 체계 구축 및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e-</a:t>
            </a:r>
            <a:r>
              <a:rPr lang="ko-KR" altLang="en-US" sz="2000" dirty="0" err="1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클린신고센터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 운영 </a:t>
            </a:r>
            <a:r>
              <a:rPr lang="en-US" altLang="ko-KR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홈페이지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757211" y="2487023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lvl="0" indent="-263525">
              <a:buFont typeface="Wingdings" pitchFamily="2" charset="2"/>
              <a:buChar char="l"/>
            </a:pPr>
            <a:r>
              <a:rPr lang="ko-KR" altLang="en-US" sz="2000" dirty="0" smtClean="0">
                <a:solidFill>
                  <a:srgbClr val="0000FF"/>
                </a:solidFill>
                <a:latin typeface="HY견고딕" pitchFamily="18" charset="-127"/>
                <a:ea typeface="HY견고딕" pitchFamily="18" charset="-127"/>
              </a:rPr>
              <a:t>계약관련 체크리스트 작성 및 활용</a:t>
            </a:r>
            <a:endParaRPr lang="ko-KR" altLang="en-US" dirty="0">
              <a:solidFill>
                <a:srgbClr val="0000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1008068" y="2917039"/>
            <a:ext cx="8137525" cy="43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63525" indent="-263525">
              <a:buFont typeface="HY견고딕" pitchFamily="18" charset="-127"/>
              <a:buChar char="-"/>
            </a:pP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내용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)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타 기관 주요 감사결과 참고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물품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용역</a:t>
            </a:r>
            <a:r>
              <a:rPr lang="en-US" altLang="ko-KR" sz="2000" dirty="0" smtClean="0">
                <a:solidFill>
                  <a:srgbClr val="0000FF"/>
                </a:solidFill>
                <a:latin typeface="+mn-ea"/>
              </a:rPr>
              <a:t>·</a:t>
            </a:r>
            <a:r>
              <a:rPr lang="ko-KR" altLang="en-US" sz="2000" dirty="0" err="1" smtClean="0">
                <a:solidFill>
                  <a:srgbClr val="0000FF"/>
                </a:solidFill>
                <a:latin typeface="+mn-ea"/>
              </a:rPr>
              <a:t>공사별</a:t>
            </a:r>
            <a:r>
              <a:rPr lang="ko-KR" altLang="en-US" sz="2000" dirty="0" smtClean="0">
                <a:solidFill>
                  <a:srgbClr val="0000FF"/>
                </a:solidFill>
                <a:latin typeface="+mn-ea"/>
              </a:rPr>
              <a:t> 사업추진</a:t>
            </a:r>
            <a:endParaRPr lang="ko-KR" altLang="en-US" sz="2000" dirty="0">
              <a:solidFill>
                <a:srgbClr val="0000FF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10945" t="4778" r="47555" b="465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997402" y="1124744"/>
            <a:ext cx="1512168" cy="3693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14612" y="1643050"/>
            <a:ext cx="3643338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b="1" dirty="0" smtClean="0">
                <a:solidFill>
                  <a:srgbClr val="FFFF00"/>
                </a:solidFill>
                <a:latin typeface="+mn-ea"/>
              </a:rPr>
              <a:t>감사합니다</a:t>
            </a:r>
            <a:endParaRPr lang="ko-KR" altLang="en-US" sz="5400" b="1" dirty="0">
              <a:solidFill>
                <a:srgbClr val="FFFF0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 cstate="print"/>
          <a:stretch>
            <a:fillRect/>
          </a:stretch>
        </a:blipFill>
        <a:ln>
          <a:noFill/>
        </a:ln>
      </a:spPr>
      <a:bodyPr rtlCol="0" anchor="ctr"/>
      <a:lstStyle>
        <a:defPPr algn="ctr">
          <a:defRPr dirty="0" smtClean="0">
            <a:solidFill>
              <a:srgbClr val="0000CC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414</Words>
  <Application>Microsoft Office PowerPoint</Application>
  <PresentationFormat>화면 슬라이드 쇼(4:3)</PresentationFormat>
  <Paragraphs>97</Paragraphs>
  <Slides>8</Slides>
  <Notes>8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TG</cp:lastModifiedBy>
  <cp:revision>138</cp:revision>
  <dcterms:created xsi:type="dcterms:W3CDTF">2014-07-21T04:48:02Z</dcterms:created>
  <dcterms:modified xsi:type="dcterms:W3CDTF">2014-12-12T05:54:44Z</dcterms:modified>
</cp:coreProperties>
</file>